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3" r:id="rId1"/>
    <p:sldMasterId id="2147484004" r:id="rId2"/>
  </p:sldMasterIdLst>
  <p:sldIdLst>
    <p:sldId id="291" r:id="rId3"/>
    <p:sldId id="292" r:id="rId4"/>
    <p:sldId id="275" r:id="rId5"/>
    <p:sldId id="284" r:id="rId6"/>
    <p:sldId id="276" r:id="rId7"/>
    <p:sldId id="278" r:id="rId8"/>
    <p:sldId id="298" r:id="rId9"/>
    <p:sldId id="279" r:id="rId10"/>
    <p:sldId id="293" r:id="rId11"/>
    <p:sldId id="294" r:id="rId12"/>
    <p:sldId id="295" r:id="rId13"/>
    <p:sldId id="296" r:id="rId14"/>
    <p:sldId id="297" r:id="rId15"/>
    <p:sldId id="287" r:id="rId16"/>
    <p:sldId id="299" r:id="rId17"/>
    <p:sldId id="300" r:id="rId18"/>
    <p:sldId id="301" r:id="rId19"/>
    <p:sldId id="288" r:id="rId20"/>
    <p:sldId id="283" r:id="rId21"/>
    <p:sldId id="280" r:id="rId22"/>
    <p:sldId id="282" r:id="rId23"/>
    <p:sldId id="285" r:id="rId24"/>
    <p:sldId id="286" r:id="rId25"/>
    <p:sldId id="289" r:id="rId26"/>
    <p:sldId id="290" r:id="rId27"/>
    <p:sldId id="302" r:id="rId28"/>
    <p:sldId id="33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>
        <p:scale>
          <a:sx n="87" d="100"/>
          <a:sy n="87" d="100"/>
        </p:scale>
        <p:origin x="106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41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68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347A4-D50B-3E48-97D8-B8BEDDF7D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D3AAD-2FF4-A348-8DA8-D1D093BAC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22C7B-1E9C-3345-BA16-547F8EF83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528-A90D-4F4D-A76E-4559E57D4272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F95EF-BBD5-B842-BB44-16640D7D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57376-FB0B-C24F-AB60-0A2B48269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94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7E3E-40B5-D541-9CCE-398FC5A03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BAEFA-4787-A747-A63E-859AA7AF8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F4296-C3FE-BB43-A73E-B33E9302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528-A90D-4F4D-A76E-4559E57D4272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7B3F8-D661-A942-A6BF-F2CA90DD2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45A18-604E-1D41-8697-42944F99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31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28B4-4A03-334D-A3F4-65D6941A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BFB4C-4773-7048-AAA5-F0A6E202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87EC9-BE4C-794A-83E9-ED57E6F3C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528-A90D-4F4D-A76E-4559E57D4272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A2B1E-8CED-FA41-80E6-1FB796D6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1D128-D580-DA4F-8F4A-74A424654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215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E787-91B3-B34F-8A69-51B3EFEC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361B2-B0C1-B440-93A5-D19B4F422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CB5A2-7056-4742-9C1F-9FC87F120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7AD06-2B02-5443-86EB-183A42D6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528-A90D-4F4D-A76E-4559E57D4272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D83C3-06C7-544F-9319-0FFB63C13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178B1-A3F0-3C4E-8D7E-BA031469A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547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18981-C911-1649-BDE2-81468B9D2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815C5-C9D2-014A-9A44-CB1DDF180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27DD8-56C1-7E40-84F8-C068E40C1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F50A9A-F9A2-2341-81D9-E07F00C72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D58AE-1EB2-C942-B890-A69C88A550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8AD88C-7B29-BB40-A4BE-81E661877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528-A90D-4F4D-A76E-4559E57D4272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0CC003-3158-FB4B-8FDB-35C7E875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90E36-609F-BD47-81E5-3AD7F378E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453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5693-535E-2841-931C-E9EF55BA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8C466-DCD6-7F4B-B302-58972A2DB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528-A90D-4F4D-A76E-4559E57D4272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87523-E17B-AC47-81A2-2BA8FB1A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71F69-40A1-3C4B-BB6D-990D26463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562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6E5F15-8268-0242-9EEC-2E6ECD41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528-A90D-4F4D-A76E-4559E57D4272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42FA00-D731-044A-8E4D-1DE95983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1C91C-7856-8F4D-9001-500BC896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9530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3DAA7-AD84-514B-AFA4-1771E152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D12A9-238D-4B40-B373-E4E7A70FE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468212-EBA9-EF41-B341-D4BA44218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D1C45-70A8-EA48-AE7B-B036152CA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528-A90D-4F4D-A76E-4559E57D4272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8F7A3-2421-0042-A5FA-293517C90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76A34-09D0-3640-8725-567D7E3A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350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0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98C0-63D3-AF47-AE50-6E0F9DEE1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EA52BA-E00E-294C-8CE7-5ED0C987B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D99CD-4575-104D-8AE0-1B539512B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7F2D9-E030-AC44-A7CF-CAAF14DCC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528-A90D-4F4D-A76E-4559E57D4272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C146B-90B8-DC4D-9D37-7EC3646E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56C41-006E-3B45-ABD7-FA0F44E59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00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7267-E12A-C443-B80F-9C938F0B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E72441-0CF2-6B46-B3DD-E1BE837A1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63F24-474C-3B45-8388-753079404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528-A90D-4F4D-A76E-4559E57D4272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55263-441A-304F-BA65-477201560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38266-45B1-1644-9C97-7E32F2DE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3297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C0A947-38B0-0946-8951-7042B4BA37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BDEA5B-F605-954E-A526-F4C38A383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4B7E4-7618-2B48-802D-1B63ED632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528-A90D-4F4D-A76E-4559E57D4272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B224E-95E7-9E43-8E56-191B0BA71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205B5-CA1B-9A4A-9C4D-C4C74F086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1655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lt Başlık 2">
            <a:extLst>
              <a:ext uri="{FF2B5EF4-FFF2-40B4-BE49-F238E27FC236}">
                <a16:creationId xmlns:a16="http://schemas.microsoft.com/office/drawing/2014/main" id="{914A7857-CCA2-1E45-8505-D1D8C188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541" y="1893162"/>
            <a:ext cx="7257423" cy="1823816"/>
          </a:xfrm>
        </p:spPr>
        <p:txBody>
          <a:bodyPr>
            <a:normAutofit/>
          </a:bodyPr>
          <a:lstStyle>
            <a:lvl1pPr marL="342900" indent="-342900" algn="l">
              <a:buClr>
                <a:srgbClr val="0ED6C6"/>
              </a:buClr>
              <a:buFont typeface="Wingdings" pitchFamily="2" charset="2"/>
              <a:buChar char="§"/>
              <a:defRPr sz="2600" b="0" i="0">
                <a:latin typeface="Chaparral Pro" panose="020605030405050202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dirty="0"/>
              <a:t>Asıl alt başlık stilini düzenlemek için tıklayın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2093DB-B084-AE47-9AA3-5A16453787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868" y="504958"/>
            <a:ext cx="5082602" cy="507831"/>
          </a:xfrm>
        </p:spPr>
        <p:txBody>
          <a:bodyPr wrap="square">
            <a:spAutoFit/>
          </a:bodyPr>
          <a:lstStyle>
            <a:lvl1pPr>
              <a:defRPr sz="3000" b="1" i="0">
                <a:latin typeface="Graphik" panose="020B0603030202060203" pitchFamily="34" charset="0"/>
              </a:defRPr>
            </a:lvl1pPr>
          </a:lstStyle>
          <a:p>
            <a:r>
              <a:rPr lang="tr-TR" dirty="0" err="1"/>
              <a:t>Contents</a:t>
            </a:r>
            <a:endParaRPr lang="en-US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5469F25B-08CB-2642-8009-F8B96C8474C0}"/>
              </a:ext>
            </a:extLst>
          </p:cNvPr>
          <p:cNvSpPr/>
          <p:nvPr userDrawn="1"/>
        </p:nvSpPr>
        <p:spPr>
          <a:xfrm>
            <a:off x="673345" y="1122363"/>
            <a:ext cx="653498" cy="85476"/>
          </a:xfrm>
          <a:prstGeom prst="rect">
            <a:avLst/>
          </a:prstGeom>
          <a:solidFill>
            <a:srgbClr val="0E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800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25E23D3-F240-1D4A-A214-43DB7D0B1B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5625" y="4975988"/>
            <a:ext cx="8670925" cy="1162369"/>
          </a:xfrm>
        </p:spPr>
        <p:txBody>
          <a:bodyPr>
            <a:spAutoFit/>
          </a:bodyPr>
          <a:lstStyle>
            <a:lvl1pPr marL="0" indent="0">
              <a:buNone/>
              <a:defRPr sz="3400" b="0" i="1">
                <a:solidFill>
                  <a:srgbClr val="0ED6C6"/>
                </a:solidFill>
                <a:latin typeface="Graphik Medium" panose="020B0603030202060203" pitchFamily="34" charset="0"/>
              </a:defRPr>
            </a:lvl1pPr>
          </a:lstStyle>
          <a:p>
            <a:r>
              <a:rPr lang="tr-TR" dirty="0"/>
              <a:t>Asıl metin stillerini düzenle
İkinci düzey</a:t>
            </a:r>
          </a:p>
        </p:txBody>
      </p:sp>
    </p:spTree>
    <p:extLst>
      <p:ext uri="{BB962C8B-B14F-4D97-AF65-F5344CB8AC3E}">
        <p14:creationId xmlns:p14="http://schemas.microsoft.com/office/powerpoint/2010/main" val="1456789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44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4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95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87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40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92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16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2/26/22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0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4002" r:id="rId6"/>
    <p:sldLayoutId id="2147483997" r:id="rId7"/>
    <p:sldLayoutId id="2147483998" r:id="rId8"/>
    <p:sldLayoutId id="2147483999" r:id="rId9"/>
    <p:sldLayoutId id="2147484001" r:id="rId10"/>
    <p:sldLayoutId id="214748400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2ABCD6-A7BA-524D-B4E0-61A8A1BA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F4D7D-48FE-304D-9E1E-3FB1613DE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E33BD-4955-6741-8504-DC3B0D9DB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92528-A90D-4F4D-A76E-4559E57D4272}" type="datetimeFigureOut">
              <a:rPr lang="en-GB" smtClean="0"/>
              <a:t>26/02/2022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02A1D-65E7-9F41-83F9-C5D38C7CA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7914A-80DF-644E-98DE-123459BF2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28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8.svg"/><Relationship Id="rId7" Type="http://schemas.openxmlformats.org/officeDocument/2006/relationships/image" Target="../media/image33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9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0F6C1-962F-1042-B0F4-526EBC6F4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24" y="3433763"/>
            <a:ext cx="3197013" cy="2743200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4800" kern="1200" cap="none" spc="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Lecture 2</a:t>
            </a:r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F1D404B3-3EFE-4B9C-AE0A-A2B25C870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9A5B602-CFF8-A547-BA2F-0CF1F6B3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0719" y="641615"/>
            <a:ext cx="7289799" cy="55334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Recap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Quantum states &amp; Dirac notation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Unitary evolution &amp; Quantum gates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Proving No-cloning theorem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Quantum circuits</a:t>
            </a:r>
          </a:p>
        </p:txBody>
      </p:sp>
    </p:spTree>
    <p:extLst>
      <p:ext uri="{BB962C8B-B14F-4D97-AF65-F5344CB8AC3E}">
        <p14:creationId xmlns:p14="http://schemas.microsoft.com/office/powerpoint/2010/main" val="2009132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265B-0347-344F-A93D-E0558C944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3-Qubit Illustration continued 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B066568-C7AA-C34E-83C0-E85BEEFB6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069" y="2084832"/>
            <a:ext cx="8036408" cy="409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36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265B-0347-344F-A93D-E0558C944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3-Qubit Illustration Continued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7F8881-1DD4-7D40-BCBB-574EDA7F7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07" y="1890268"/>
            <a:ext cx="8291069" cy="43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77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265B-0347-344F-A93D-E0558C944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3-Qubit Illustration Continued 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7A54B63-37B9-C24B-B5B8-83268AA9C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40" y="2103302"/>
            <a:ext cx="8352536" cy="432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87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265B-0347-344F-A93D-E0558C944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3-Qubit Illustration Continued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A2CFA5B-FACA-3F4F-8CB6-E5845D3D9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7623"/>
            <a:ext cx="8097774" cy="438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6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846E8-6257-5246-8C44-B6C8A8A8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No-Cloning Theorem </a:t>
            </a:r>
          </a:p>
        </p:txBody>
      </p:sp>
      <p:pic>
        <p:nvPicPr>
          <p:cNvPr id="11" name="Graphic 10" descr="Photocopier with solid fill">
            <a:extLst>
              <a:ext uri="{FF2B5EF4-FFF2-40B4-BE49-F238E27FC236}">
                <a16:creationId xmlns:a16="http://schemas.microsoft.com/office/drawing/2014/main" id="{B2F51E1C-7AD7-BB40-A4BD-FA9AFD910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200" y="3226746"/>
            <a:ext cx="1646903" cy="16469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225A63-8652-6345-B8F4-BC478CB96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009" y="3226746"/>
            <a:ext cx="790359" cy="696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236193-BD78-FA40-9B20-B6AD57117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268" y="4247535"/>
            <a:ext cx="749100" cy="83990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A83198-C985-EC4E-A0B0-3F9CA3B5FF2D}"/>
              </a:ext>
            </a:extLst>
          </p:cNvPr>
          <p:cNvCxnSpPr>
            <a:cxnSpLocks/>
          </p:cNvCxnSpPr>
          <p:nvPr/>
        </p:nvCxnSpPr>
        <p:spPr>
          <a:xfrm>
            <a:off x="3052916" y="3574880"/>
            <a:ext cx="12093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52B1F2-4F45-9641-83CB-8F7EE88E2306}"/>
              </a:ext>
            </a:extLst>
          </p:cNvPr>
          <p:cNvCxnSpPr>
            <a:cxnSpLocks/>
          </p:cNvCxnSpPr>
          <p:nvPr/>
        </p:nvCxnSpPr>
        <p:spPr>
          <a:xfrm>
            <a:off x="3052916" y="4667485"/>
            <a:ext cx="12093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4B74740-0CCA-CE4E-A0B0-AD0F3B42A3A2}"/>
              </a:ext>
            </a:extLst>
          </p:cNvPr>
          <p:cNvSpPr/>
          <p:nvPr/>
        </p:nvSpPr>
        <p:spPr>
          <a:xfrm>
            <a:off x="4262284" y="2912806"/>
            <a:ext cx="2580968" cy="266945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C7429AD-CDF2-1A46-9EF6-2715DD6C1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589" y="3247265"/>
            <a:ext cx="790359" cy="69626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5B2D13-DB67-CB44-B595-B42504CE6D7F}"/>
              </a:ext>
            </a:extLst>
          </p:cNvPr>
          <p:cNvCxnSpPr>
            <a:cxnSpLocks/>
          </p:cNvCxnSpPr>
          <p:nvPr/>
        </p:nvCxnSpPr>
        <p:spPr>
          <a:xfrm>
            <a:off x="6843252" y="3574880"/>
            <a:ext cx="12093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91BB3B-2E85-0F4D-BD5A-7FD2F2543784}"/>
              </a:ext>
            </a:extLst>
          </p:cNvPr>
          <p:cNvCxnSpPr>
            <a:cxnSpLocks/>
          </p:cNvCxnSpPr>
          <p:nvPr/>
        </p:nvCxnSpPr>
        <p:spPr>
          <a:xfrm>
            <a:off x="6843252" y="4664647"/>
            <a:ext cx="12093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82E09994-8FDA-2942-8A87-64EAA893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589" y="4316512"/>
            <a:ext cx="790359" cy="6962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058C78-06EB-F04A-9971-14528BA64DB9}"/>
              </a:ext>
            </a:extLst>
          </p:cNvPr>
          <p:cNvSpPr txBox="1"/>
          <p:nvPr/>
        </p:nvSpPr>
        <p:spPr>
          <a:xfrm>
            <a:off x="1961535" y="1757104"/>
            <a:ext cx="7506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Suppose there exists a universal quantum copy machine that can make copy of any quantum state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7EA0437-0379-B146-B66F-8641B0594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1520" y="5918861"/>
            <a:ext cx="4991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53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846E8-6257-5246-8C44-B6C8A8A8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No-Cloning Theorem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BBA86-27D3-2140-9456-7DE3D18E565D}"/>
              </a:ext>
            </a:extLst>
          </p:cNvPr>
          <p:cNvSpPr txBox="1"/>
          <p:nvPr/>
        </p:nvSpPr>
        <p:spPr>
          <a:xfrm>
            <a:off x="1047135" y="1690688"/>
            <a:ext cx="905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Consider its respective action on two arbitrary quantum states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163F52-11CA-3649-B26A-1F4C04C4A90F}"/>
              </a:ext>
            </a:extLst>
          </p:cNvPr>
          <p:cNvGrpSpPr/>
          <p:nvPr/>
        </p:nvGrpSpPr>
        <p:grpSpPr>
          <a:xfrm>
            <a:off x="549017" y="2968199"/>
            <a:ext cx="4809910" cy="1883002"/>
            <a:chOff x="4407832" y="3967260"/>
            <a:chExt cx="6878939" cy="2669458"/>
          </a:xfrm>
        </p:grpSpPr>
        <p:pic>
          <p:nvPicPr>
            <p:cNvPr id="18" name="Graphic 17" descr="Photocopier with solid fill">
              <a:extLst>
                <a:ext uri="{FF2B5EF4-FFF2-40B4-BE49-F238E27FC236}">
                  <a16:creationId xmlns:a16="http://schemas.microsoft.com/office/drawing/2014/main" id="{525EDA87-A614-F046-AFFD-9F4D46635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39023" y="4281200"/>
              <a:ext cx="1646903" cy="164690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F308882-746B-6E4B-B10E-2F1D65015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7832" y="4281200"/>
              <a:ext cx="790359" cy="69626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DF8F5E5-56B8-D444-93D2-AEC4408CE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9091" y="5301989"/>
              <a:ext cx="749100" cy="839901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4F50A0-A650-8749-A5B7-4FE154CD6066}"/>
                </a:ext>
              </a:extLst>
            </p:cNvPr>
            <p:cNvCxnSpPr>
              <a:cxnSpLocks/>
            </p:cNvCxnSpPr>
            <p:nvPr/>
          </p:nvCxnSpPr>
          <p:spPr>
            <a:xfrm>
              <a:off x="5343739" y="4629334"/>
              <a:ext cx="12093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D5BE26-9219-6945-AA3A-3D97B24A926E}"/>
                </a:ext>
              </a:extLst>
            </p:cNvPr>
            <p:cNvCxnSpPr>
              <a:cxnSpLocks/>
            </p:cNvCxnSpPr>
            <p:nvPr/>
          </p:nvCxnSpPr>
          <p:spPr>
            <a:xfrm>
              <a:off x="5343739" y="5721939"/>
              <a:ext cx="12093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014D171-E2C6-9A45-AD9B-D73F1797DD62}"/>
                </a:ext>
              </a:extLst>
            </p:cNvPr>
            <p:cNvSpPr/>
            <p:nvPr/>
          </p:nvSpPr>
          <p:spPr>
            <a:xfrm>
              <a:off x="6553107" y="3967260"/>
              <a:ext cx="2580968" cy="266945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18F563E-F6D2-354C-846C-BB6C0E082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6412" y="4301719"/>
              <a:ext cx="790359" cy="696269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DA5DAE-935F-5944-BE4D-886D9B6EBBE0}"/>
                </a:ext>
              </a:extLst>
            </p:cNvPr>
            <p:cNvCxnSpPr>
              <a:cxnSpLocks/>
            </p:cNvCxnSpPr>
            <p:nvPr/>
          </p:nvCxnSpPr>
          <p:spPr>
            <a:xfrm>
              <a:off x="9134075" y="4629334"/>
              <a:ext cx="12093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D9BA29-9972-C849-A637-7B00DF1563DA}"/>
                </a:ext>
              </a:extLst>
            </p:cNvPr>
            <p:cNvCxnSpPr>
              <a:cxnSpLocks/>
            </p:cNvCxnSpPr>
            <p:nvPr/>
          </p:nvCxnSpPr>
          <p:spPr>
            <a:xfrm>
              <a:off x="9134075" y="5719101"/>
              <a:ext cx="12093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10DC95B-BE46-9445-973F-557C52E76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6412" y="5370966"/>
              <a:ext cx="790359" cy="696269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54164B-5552-5844-B682-CA1DD597BF4A}"/>
              </a:ext>
            </a:extLst>
          </p:cNvPr>
          <p:cNvGrpSpPr/>
          <p:nvPr/>
        </p:nvGrpSpPr>
        <p:grpSpPr>
          <a:xfrm>
            <a:off x="6311504" y="2968200"/>
            <a:ext cx="4897270" cy="1883002"/>
            <a:chOff x="2134848" y="2897104"/>
            <a:chExt cx="6828514" cy="2669458"/>
          </a:xfrm>
        </p:grpSpPr>
        <p:pic>
          <p:nvPicPr>
            <p:cNvPr id="6" name="Graphic 5" descr="Photocopier with solid fill">
              <a:extLst>
                <a:ext uri="{FF2B5EF4-FFF2-40B4-BE49-F238E27FC236}">
                  <a16:creationId xmlns:a16="http://schemas.microsoft.com/office/drawing/2014/main" id="{CC3876E0-BB3D-7F47-9611-D6BA7A61F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48200" y="3226746"/>
              <a:ext cx="1646903" cy="1646903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290DE38-F73C-084A-9084-BB55459889CD}"/>
                </a:ext>
              </a:extLst>
            </p:cNvPr>
            <p:cNvGrpSpPr/>
            <p:nvPr/>
          </p:nvGrpSpPr>
          <p:grpSpPr>
            <a:xfrm>
              <a:off x="2134848" y="2897104"/>
              <a:ext cx="6828514" cy="2669458"/>
              <a:chOff x="2134848" y="2897104"/>
              <a:chExt cx="6828514" cy="266945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68BE6DA-5E65-CE4D-B69D-68989CA2F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8268" y="4247535"/>
                <a:ext cx="749100" cy="839901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1D1B5FD-764F-674A-9758-35194F2FA6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2916" y="3574880"/>
                <a:ext cx="120936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6CC30BB-2D67-8F4C-9ACF-29B984812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2916" y="4667485"/>
                <a:ext cx="120936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61BDCBB-01E5-2848-B319-D245ACB55D38}"/>
                  </a:ext>
                </a:extLst>
              </p:cNvPr>
              <p:cNvSpPr/>
              <p:nvPr/>
            </p:nvSpPr>
            <p:spPr>
              <a:xfrm>
                <a:off x="4257653" y="2897104"/>
                <a:ext cx="2580968" cy="266945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F9191FD-0C6C-3642-A885-94A2BCE83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3252" y="3574880"/>
                <a:ext cx="120936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32F2C83-B206-8146-B727-307448BF94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3252" y="4664647"/>
                <a:ext cx="120936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B8E6E15-38AE-DA46-A0BD-77556FF37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4848" y="3142672"/>
                <a:ext cx="749100" cy="729387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8D81C23D-EBBA-0B43-9025-115ABC273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14262" y="4299953"/>
                <a:ext cx="749100" cy="729387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5995BF62-B606-EE4A-A19C-4B6D977D6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12326" y="3141817"/>
                <a:ext cx="749100" cy="729387"/>
              </a:xfrm>
              <a:prstGeom prst="rect">
                <a:avLst/>
              </a:prstGeom>
            </p:spPr>
          </p:pic>
        </p:grp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B38D2332-589A-374B-B833-AAE93C040A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585" y="5281940"/>
            <a:ext cx="4876800" cy="546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90077E4-74B5-6B4E-A13F-A2CE03982E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017" y="5270863"/>
            <a:ext cx="4991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97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846E8-6257-5246-8C44-B6C8A8A8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No-Cloning Theorem 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864DE5E-D35D-8349-BA22-97E7F59F2149}"/>
              </a:ext>
            </a:extLst>
          </p:cNvPr>
          <p:cNvSpPr/>
          <p:nvPr/>
        </p:nvSpPr>
        <p:spPr>
          <a:xfrm rot="5400000">
            <a:off x="2224888" y="2031435"/>
            <a:ext cx="339624" cy="8664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8B6533-CE5F-F440-A8FA-4CFADA50BAD9}"/>
              </a:ext>
            </a:extLst>
          </p:cNvPr>
          <p:cNvSpPr txBox="1"/>
          <p:nvPr/>
        </p:nvSpPr>
        <p:spPr>
          <a:xfrm>
            <a:off x="2175249" y="2645174"/>
            <a:ext cx="86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=1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1CD7C-32E3-9F46-BFBC-5AB54F2A7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3562"/>
            <a:ext cx="10240875" cy="976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68E099-1501-B946-9483-A160C7C99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67" y="3116282"/>
            <a:ext cx="8835718" cy="747543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52CDAD9B-76B8-A040-9ECC-2BCA0F36F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303" y="3937713"/>
            <a:ext cx="3643553" cy="894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9C8E2E-D2E7-8D40-A1CB-09BC14F67012}"/>
              </a:ext>
            </a:extLst>
          </p:cNvPr>
          <p:cNvSpPr txBox="1"/>
          <p:nvPr/>
        </p:nvSpPr>
        <p:spPr>
          <a:xfrm>
            <a:off x="1465893" y="4123113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Implying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1B73B3-15CA-DB45-A0F9-8A5735A1E905}"/>
              </a:ext>
            </a:extLst>
          </p:cNvPr>
          <p:cNvSpPr txBox="1"/>
          <p:nvPr/>
        </p:nvSpPr>
        <p:spPr>
          <a:xfrm>
            <a:off x="1465893" y="4983129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Implying</a:t>
            </a:r>
            <a:endParaRPr lang="en-GB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E1FD46-7E71-F045-9797-A0AA189CF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004" y="4983129"/>
            <a:ext cx="5243992" cy="6304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E148F5-C6C5-D949-85B5-470089FFE04F}"/>
              </a:ext>
            </a:extLst>
          </p:cNvPr>
          <p:cNvSpPr txBox="1"/>
          <p:nvPr/>
        </p:nvSpPr>
        <p:spPr>
          <a:xfrm>
            <a:off x="1753376" y="5764950"/>
            <a:ext cx="78313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But this isn’t true for any arbitrary pair of states! </a:t>
            </a:r>
          </a:p>
          <a:p>
            <a:r>
              <a:rPr lang="en-GB" sz="2800" dirty="0"/>
              <a:t>(only so if they are the same or orthogonal 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3295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7AE988-CA37-464E-863C-087E00384D3B}"/>
              </a:ext>
            </a:extLst>
          </p:cNvPr>
          <p:cNvSpPr txBox="1"/>
          <p:nvPr/>
        </p:nvSpPr>
        <p:spPr>
          <a:xfrm>
            <a:off x="2262306" y="1316816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THEREFORE</a:t>
            </a:r>
            <a:endParaRPr lang="en-GB" b="1" dirty="0"/>
          </a:p>
        </p:txBody>
      </p:sp>
      <p:pic>
        <p:nvPicPr>
          <p:cNvPr id="4" name="Graphic 3" descr="Photocopier with solid fill">
            <a:extLst>
              <a:ext uri="{FF2B5EF4-FFF2-40B4-BE49-F238E27FC236}">
                <a16:creationId xmlns:a16="http://schemas.microsoft.com/office/drawing/2014/main" id="{A44F5C97-8A09-6246-BADB-45E31DD9B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9097" y="697036"/>
            <a:ext cx="1646903" cy="1646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924A86-00CC-CE45-978F-B28DAD4C2E35}"/>
              </a:ext>
            </a:extLst>
          </p:cNvPr>
          <p:cNvSpPr txBox="1"/>
          <p:nvPr/>
        </p:nvSpPr>
        <p:spPr>
          <a:xfrm>
            <a:off x="6231593" y="1316816"/>
            <a:ext cx="3141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DOES NOT EXIST!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28CD9A-BB92-2C46-A0FB-E7B246E47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776" y="2355742"/>
            <a:ext cx="4747387" cy="399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7AC28A-38EE-524D-88D9-98812BC88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5214" y="2907471"/>
            <a:ext cx="3184510" cy="318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80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16F6-E637-5644-95AA-3266EC94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No-Cloning Theorem: Application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7F652-1BD9-CD49-B50D-5ACF8664B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122"/>
            <a:ext cx="10515600" cy="4351338"/>
          </a:xfrm>
        </p:spPr>
        <p:txBody>
          <a:bodyPr/>
          <a:lstStyle/>
          <a:p>
            <a:r>
              <a:rPr lang="en-GB" dirty="0"/>
              <a:t>Putting together shared entanglement and no-cloning: Information theoretically secure quantum key distribution</a:t>
            </a:r>
          </a:p>
          <a:p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7F7CB71-4657-7D42-B39B-B63E93E6B5B2}"/>
              </a:ext>
            </a:extLst>
          </p:cNvPr>
          <p:cNvSpPr txBox="1">
            <a:spLocks/>
          </p:cNvSpPr>
          <p:nvPr/>
        </p:nvSpPr>
        <p:spPr>
          <a:xfrm>
            <a:off x="554868" y="1624122"/>
            <a:ext cx="8054742" cy="2416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E0EA6BE-46E7-E44F-84AB-A5A370363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727" y="2832210"/>
            <a:ext cx="8239448" cy="384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16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72040-04D4-354A-9A6D-AA745FB8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Logic Gates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78A0E-DD78-7443-A479-BBF7A8574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252" y="1690688"/>
            <a:ext cx="7211436" cy="378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08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8ED75B-BAC3-D24A-B9E5-A5B03033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Recap: The Qubit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8718A-DA2E-D74E-AA0D-42579AA38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37" y="2023872"/>
            <a:ext cx="7715547" cy="368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44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72040-04D4-354A-9A6D-AA745FB8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Logic Gates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7E523-F5C8-7A4A-A0A1-589F4A7A5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564" y="1889760"/>
            <a:ext cx="7325778" cy="406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55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B4E5-8554-6F49-B3A9-13D957DC5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Circuits: Building Blocks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B1C5A26E-7C46-6F43-B996-E1613EE39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30" y="1938528"/>
            <a:ext cx="7853659" cy="399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10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8E2705-E5DE-5A45-B28D-103D9C2D9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Entangling gate: Controlled-Not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2D6B4-7010-594A-B0AF-4B0956BDC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226" y="2318327"/>
            <a:ext cx="9248390" cy="314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1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E21D-A1BA-534F-BEB3-BF71A210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Entangling gate: Controlled-Not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65F00-950B-384D-9CAB-96A0191F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62" y="1690688"/>
            <a:ext cx="9761171" cy="422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46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63CC35-CDE5-9C4E-B7FD-421E1355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circuit example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B7E24-D9A3-7746-A0B7-8F09CC3CC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085" y="1553336"/>
            <a:ext cx="75057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20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63CC35-CDE5-9C4E-B7FD-421E1355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circuit example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FFB4E-A619-6949-88CE-E7CE32215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514" y="1553892"/>
            <a:ext cx="7201182" cy="448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82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C3A8-3804-B143-A754-D62C15B8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Application: fast linear algebra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94C88-321E-9147-89A5-688A5407C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74" y="1641066"/>
            <a:ext cx="7993626" cy="49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37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5DCD-5EB7-BC45-9320-F3A5103D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GB" dirty="0"/>
              <a:t>To be continued…</a:t>
            </a:r>
          </a:p>
        </p:txBody>
      </p:sp>
      <p:pic>
        <p:nvPicPr>
          <p:cNvPr id="19" name="Picture 4" descr="Blue blocks and networks technology background">
            <a:extLst>
              <a:ext uri="{FF2B5EF4-FFF2-40B4-BE49-F238E27FC236}">
                <a16:creationId xmlns:a16="http://schemas.microsoft.com/office/drawing/2014/main" id="{CC77445C-DB63-4CF2-BA8C-23557DFB1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0" r="4037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CDA9EA7-CCF6-DF4A-88C8-327320BB1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GB" dirty="0"/>
              <a:t>Quantum machine learning models and application (QSVM, QGP, QNN etc. )</a:t>
            </a:r>
          </a:p>
          <a:p>
            <a:r>
              <a:rPr lang="en-GB" dirty="0"/>
              <a:t>More on quantum algorithms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72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366E7384-A9A4-5347-95B3-B301B04A1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738" y="79783"/>
            <a:ext cx="10515600" cy="1325563"/>
          </a:xfrm>
        </p:spPr>
        <p:txBody>
          <a:bodyPr/>
          <a:lstStyle/>
          <a:p>
            <a:r>
              <a:rPr lang="en-US" dirty="0"/>
              <a:t>Recap:  </a:t>
            </a:r>
            <a:r>
              <a:rPr lang="en-GB" dirty="0"/>
              <a:t>Exponentially large state space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FF9BA5-4AE4-164D-B6DB-96A3F2BA4784}"/>
              </a:ext>
            </a:extLst>
          </p:cNvPr>
          <p:cNvGrpSpPr/>
          <p:nvPr/>
        </p:nvGrpSpPr>
        <p:grpSpPr>
          <a:xfrm>
            <a:off x="708738" y="1405346"/>
            <a:ext cx="7743285" cy="3266559"/>
            <a:chOff x="224165" y="1457007"/>
            <a:chExt cx="9919960" cy="42949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4E28B0-5904-614A-BB57-DD67328B0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0915" y="1457007"/>
              <a:ext cx="513951" cy="43685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C9EA1F-2DEE-EF42-8321-C51934DB2BFD}"/>
                </a:ext>
              </a:extLst>
            </p:cNvPr>
            <p:cNvSpPr txBox="1"/>
            <p:nvPr/>
          </p:nvSpPr>
          <p:spPr>
            <a:xfrm>
              <a:off x="3096169" y="1937045"/>
              <a:ext cx="16573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qubits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05239F-50B1-404F-B48D-F560F1290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0163" y="4176818"/>
              <a:ext cx="620682" cy="50783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5E0D71-C384-F243-BB69-7D77ED14A11B}"/>
                </a:ext>
              </a:extLst>
            </p:cNvPr>
            <p:cNvSpPr txBox="1"/>
            <p:nvPr/>
          </p:nvSpPr>
          <p:spPr>
            <a:xfrm>
              <a:off x="420657" y="4920955"/>
              <a:ext cx="4279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Number of possible configurations and amplitudes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41040F-06E3-854B-9841-815369D92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2049" y="3142847"/>
              <a:ext cx="530412" cy="4508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424B57-EB87-2747-9679-837F4390D5D6}"/>
                </a:ext>
              </a:extLst>
            </p:cNvPr>
            <p:cNvSpPr txBox="1"/>
            <p:nvPr/>
          </p:nvSpPr>
          <p:spPr>
            <a:xfrm>
              <a:off x="5637470" y="3715154"/>
              <a:ext cx="4506655" cy="105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electrons/atoms/photons etc.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8D54102-5928-F34A-A8EC-EECEB7B68A1A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H="1" flipV="1">
              <a:off x="4753518" y="2198655"/>
              <a:ext cx="1836000" cy="944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A81B4E-1BAC-CC4B-AB15-BFF087D27A05}"/>
                </a:ext>
              </a:extLst>
            </p:cNvPr>
            <p:cNvSpPr txBox="1"/>
            <p:nvPr/>
          </p:nvSpPr>
          <p:spPr>
            <a:xfrm>
              <a:off x="5812064" y="1512790"/>
              <a:ext cx="26274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Encoding information with physical systems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6F7C61-15D7-BA47-B35B-537029D4EB48}"/>
                </a:ext>
              </a:extLst>
            </p:cNvPr>
            <p:cNvCxnSpPr/>
            <p:nvPr/>
          </p:nvCxnSpPr>
          <p:spPr>
            <a:xfrm flipH="1">
              <a:off x="2043113" y="2329874"/>
              <a:ext cx="900112" cy="16161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BBECDF-5D56-024D-B53C-343F1AF81D49}"/>
                </a:ext>
              </a:extLst>
            </p:cNvPr>
            <p:cNvSpPr txBox="1"/>
            <p:nvPr/>
          </p:nvSpPr>
          <p:spPr>
            <a:xfrm>
              <a:off x="224165" y="2374991"/>
              <a:ext cx="22930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Complexity explodes exponentially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AA99E30-907F-A44D-A226-B32CC973B999}"/>
                </a:ext>
              </a:extLst>
            </p:cNvPr>
            <p:cNvCxnSpPr/>
            <p:nvPr/>
          </p:nvCxnSpPr>
          <p:spPr>
            <a:xfrm flipV="1">
              <a:off x="4039843" y="4386767"/>
              <a:ext cx="1151195" cy="70008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257223-BA87-E745-93EC-CB5CC1E94616}"/>
                </a:ext>
              </a:extLst>
            </p:cNvPr>
            <p:cNvSpPr txBox="1"/>
            <p:nvPr/>
          </p:nvSpPr>
          <p:spPr>
            <a:xfrm>
              <a:off x="5191038" y="4736289"/>
              <a:ext cx="3681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Not directly accessible, hard to simulate with any classical machine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345D6DA-9174-804F-930E-9FCA1BAA6974}"/>
              </a:ext>
            </a:extLst>
          </p:cNvPr>
          <p:cNvSpPr txBox="1"/>
          <p:nvPr/>
        </p:nvSpPr>
        <p:spPr>
          <a:xfrm>
            <a:off x="4202927" y="4846970"/>
            <a:ext cx="51970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Total # of atoms in the universe:</a:t>
            </a:r>
          </a:p>
          <a:p>
            <a:endParaRPr lang="en-GB" sz="2400" dirty="0"/>
          </a:p>
          <a:p>
            <a:r>
              <a:rPr lang="en-GB" sz="2400" b="1" dirty="0"/>
              <a:t># of qubits to saturate the whole universe’s computational resources: 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3930B04-3354-DC44-AC01-1DCC6B618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681" y="4846970"/>
            <a:ext cx="1270000" cy="419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2948F4-5F30-6D4D-AFBF-475CAF25D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2681" y="5804110"/>
            <a:ext cx="11303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46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F4C9-B91A-B94C-BE96-DC74AA8E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GB" dirty="0"/>
              <a:t>Entanglement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E44E7A6-D1FB-774A-80C7-88C1633E7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995" y="1581003"/>
            <a:ext cx="8648010" cy="3974167"/>
          </a:xfrm>
        </p:spPr>
      </p:pic>
    </p:spTree>
    <p:extLst>
      <p:ext uri="{BB962C8B-B14F-4D97-AF65-F5344CB8AC3E}">
        <p14:creationId xmlns:p14="http://schemas.microsoft.com/office/powerpoint/2010/main" val="366711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4E378-FECE-5B46-A3D8-2EF224910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325501"/>
            <a:ext cx="10515600" cy="1325563"/>
          </a:xfrm>
        </p:spPr>
        <p:txBody>
          <a:bodyPr/>
          <a:lstStyle/>
          <a:p>
            <a:r>
              <a:rPr lang="en-GB" dirty="0"/>
              <a:t>Quantum State as Complex Vector</a:t>
            </a:r>
          </a:p>
        </p:txBody>
      </p:sp>
      <p:pic>
        <p:nvPicPr>
          <p:cNvPr id="6" name="Picture 5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B3D8CD81-3169-4B4F-A8FC-9A35FD9BB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1082"/>
            <a:ext cx="5879556" cy="1627918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130ED2F-FB34-4A4F-9926-D089AEFF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79018"/>
            <a:ext cx="5803900" cy="273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A3AC8D-8B54-9140-AB32-12CC581F7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976" y="2847573"/>
            <a:ext cx="2963824" cy="34619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3807F1-5633-8D4F-944E-0A8D2EAD9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634" y="1973691"/>
            <a:ext cx="2362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83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BDE6-B7E3-2144-8C05-E93E35338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 on Quantum States</a:t>
            </a:r>
          </a:p>
        </p:txBody>
      </p:sp>
      <p:pic>
        <p:nvPicPr>
          <p:cNvPr id="5" name="Content Placeholder 4" descr="Text, application&#10;&#10;Description automatically generated">
            <a:extLst>
              <a:ext uri="{FF2B5EF4-FFF2-40B4-BE49-F238E27FC236}">
                <a16:creationId xmlns:a16="http://schemas.microsoft.com/office/drawing/2014/main" id="{21E13001-9756-264A-A987-0AD57F662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994400" cy="32512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3C198-9C2A-A740-BC87-B1973A28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445" y="3610651"/>
            <a:ext cx="4449948" cy="193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13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ADB04-5329-5F4D-92DB-023A13688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Unitary Evolution of Quantum States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024ECE0-9215-EE4F-B8F7-1CE8062E7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17" y="1318751"/>
            <a:ext cx="8487730" cy="2906545"/>
          </a:xfrm>
          <a:prstGeom prst="rect">
            <a:avLst/>
          </a:prstGeom>
        </p:spPr>
      </p:pic>
      <p:pic>
        <p:nvPicPr>
          <p:cNvPr id="1026" name="Picture 2" descr="Erwin Schrödinger - Simply Charly">
            <a:extLst>
              <a:ext uri="{FF2B5EF4-FFF2-40B4-BE49-F238E27FC236}">
                <a16:creationId xmlns:a16="http://schemas.microsoft.com/office/drawing/2014/main" id="{E529F73C-1DFC-BA40-97E0-F042E454B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494" y="2505533"/>
            <a:ext cx="3097062" cy="309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25426C-1BAB-3F4E-B017-221BDDD80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406" y="3602177"/>
            <a:ext cx="25400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D8289-3DA4-EA4C-8A25-47251512C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806" y="4579258"/>
            <a:ext cx="1727200" cy="444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8CE888-0FE9-6643-8D6E-C0CDA0032E66}"/>
              </a:ext>
            </a:extLst>
          </p:cNvPr>
          <p:cNvSpPr txBox="1"/>
          <p:nvPr/>
        </p:nvSpPr>
        <p:spPr>
          <a:xfrm>
            <a:off x="1381432" y="5677734"/>
            <a:ext cx="6066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Unitary evolution is a reversible logic</a:t>
            </a:r>
          </a:p>
        </p:txBody>
      </p:sp>
    </p:spTree>
    <p:extLst>
      <p:ext uri="{BB962C8B-B14F-4D97-AF65-F5344CB8AC3E}">
        <p14:creationId xmlns:p14="http://schemas.microsoft.com/office/powerpoint/2010/main" val="27492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ADB04-5329-5F4D-92DB-023A13688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Unitarity, Reversibility and Efficiency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180C9-8FE1-0345-AE87-92F1913735EA}"/>
              </a:ext>
            </a:extLst>
          </p:cNvPr>
          <p:cNvSpPr txBox="1"/>
          <p:nvPr/>
        </p:nvSpPr>
        <p:spPr>
          <a:xfrm>
            <a:off x="1156788" y="1720840"/>
            <a:ext cx="61672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400" dirty="0"/>
              <a:t>Reversible logic is a computing paradigm in which there is a one to one mapping between the input and the output vectors</a:t>
            </a:r>
          </a:p>
          <a:p>
            <a:endParaRPr lang="en-H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400" b="1" dirty="0"/>
              <a:t>Reversible logic gates</a:t>
            </a:r>
            <a:r>
              <a:rPr lang="en-HK" sz="2400" dirty="0"/>
              <a:t>  consume their input have no more inputs than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400" dirty="0"/>
              <a:t>Quantum computing is thermionically analogous to a Carnot engine.</a:t>
            </a:r>
            <a:endParaRPr lang="en-GB" sz="2400" dirty="0"/>
          </a:p>
        </p:txBody>
      </p:sp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D9C3490F-15DD-D041-B88B-C6242D8B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785" y="5137160"/>
            <a:ext cx="6167284" cy="1537502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C4EF8D5-5E5F-AB4A-BD08-740AC4455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803" y="1660537"/>
            <a:ext cx="2915938" cy="344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43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265B-0347-344F-A93D-E0558C944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3-Qubit Illustration recap</a:t>
            </a: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9334EBED-6DD9-594C-83F7-63088EC9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16" y="1690688"/>
            <a:ext cx="10060367" cy="431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44454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1A212F"/>
      </a:dk2>
      <a:lt2>
        <a:srgbClr val="F0F3F1"/>
      </a:lt2>
      <a:accent1>
        <a:srgbClr val="E729A8"/>
      </a:accent1>
      <a:accent2>
        <a:srgbClr val="C517D5"/>
      </a:accent2>
      <a:accent3>
        <a:srgbClr val="8829E7"/>
      </a:accent3>
      <a:accent4>
        <a:srgbClr val="3E30D9"/>
      </a:accent4>
      <a:accent5>
        <a:srgbClr val="2968E7"/>
      </a:accent5>
      <a:accent6>
        <a:srgbClr val="17A6D5"/>
      </a:accent6>
      <a:hlink>
        <a:srgbClr val="3F55BF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{F6011BC6-9002-4142-B7DF-76CBAA97285E}tf10001119</Template>
  <TotalTime>511</TotalTime>
  <Words>300</Words>
  <Application>Microsoft Macintosh PowerPoint</Application>
  <PresentationFormat>Widescreen</PresentationFormat>
  <Paragraphs>58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AvenirNext LT Pro Medium</vt:lpstr>
      <vt:lpstr>Chaparral Pro</vt:lpstr>
      <vt:lpstr>Graphik</vt:lpstr>
      <vt:lpstr>Graphik Medium</vt:lpstr>
      <vt:lpstr>Arial</vt:lpstr>
      <vt:lpstr>Avenir Next LT Pro</vt:lpstr>
      <vt:lpstr>Calibri</vt:lpstr>
      <vt:lpstr>Calibri Light</vt:lpstr>
      <vt:lpstr>Rockwell</vt:lpstr>
      <vt:lpstr>Segoe UI</vt:lpstr>
      <vt:lpstr>Wingdings</vt:lpstr>
      <vt:lpstr>ExploreVTI</vt:lpstr>
      <vt:lpstr>Office Theme</vt:lpstr>
      <vt:lpstr>Lecture 2</vt:lpstr>
      <vt:lpstr>Recap: The Qubit</vt:lpstr>
      <vt:lpstr>Recap:  Exponentially large state space </vt:lpstr>
      <vt:lpstr>Recap: Entanglement</vt:lpstr>
      <vt:lpstr>Quantum State as Complex Vector</vt:lpstr>
      <vt:lpstr>Measurement on Quantum States</vt:lpstr>
      <vt:lpstr>Unitary Evolution of Quantum States</vt:lpstr>
      <vt:lpstr>Unitarity, Reversibility and Efficiency</vt:lpstr>
      <vt:lpstr>3-Qubit Illustration recap</vt:lpstr>
      <vt:lpstr>3-Qubit Illustration continued </vt:lpstr>
      <vt:lpstr>3-Qubit Illustration Continued </vt:lpstr>
      <vt:lpstr>3-Qubit Illustration Continued </vt:lpstr>
      <vt:lpstr>3-Qubit Illustration Continued </vt:lpstr>
      <vt:lpstr>No-Cloning Theorem </vt:lpstr>
      <vt:lpstr>No-Cloning Theorem </vt:lpstr>
      <vt:lpstr>No-Cloning Theorem </vt:lpstr>
      <vt:lpstr>PowerPoint Presentation</vt:lpstr>
      <vt:lpstr>No-Cloning Theorem: Application </vt:lpstr>
      <vt:lpstr>Quantum Logic Gates</vt:lpstr>
      <vt:lpstr>Quantum Logic Gates</vt:lpstr>
      <vt:lpstr>Quantum Circuits: Building Blocks</vt:lpstr>
      <vt:lpstr>Entangling gate: Controlled-Not</vt:lpstr>
      <vt:lpstr>Entangling gate: Controlled-Not</vt:lpstr>
      <vt:lpstr>Quantum circuit example </vt:lpstr>
      <vt:lpstr>Quantum circuit example </vt:lpstr>
      <vt:lpstr>Example Application: fast linear algebra</vt:lpstr>
      <vt:lpstr>To be continued…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Zhikuan Zhao</dc:creator>
  <cp:lastModifiedBy>Zhikuan Zhao</cp:lastModifiedBy>
  <cp:revision>8</cp:revision>
  <dcterms:created xsi:type="dcterms:W3CDTF">2022-02-26T14:42:01Z</dcterms:created>
  <dcterms:modified xsi:type="dcterms:W3CDTF">2022-02-26T23:13:20Z</dcterms:modified>
</cp:coreProperties>
</file>